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market Sans Light"/>
      <p:regular r:id="rId14"/>
    </p:embeddedFont>
    <p:embeddedFont>
      <p:font typeface="Pretendard Regular"/>
      <p:regular r:id="rId15"/>
    </p:embeddedFont>
    <p:embeddedFont>
      <p:font typeface="Gmarket Sans Bold"/>
      <p:bold r:id="rId16"/>
    </p:embeddedFont>
    <p:embeddedFont>
      <p:font typeface="Gmarket Sans Medium"/>
      <p:regular r:id="rId17"/>
    </p:embeddedFont>
    <p:embeddedFont>
      <p:font typeface="Pretendard SemiBold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2" Target="../media/image1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39.png" Type="http://schemas.openxmlformats.org/officeDocument/2006/relationships/image"/><Relationship Id="rId12" Target="../media/image47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2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0">
            <a:off x="1282700" y="-6527800"/>
            <a:ext cx="11925300" cy="1192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3771900" y="-4686300"/>
            <a:ext cx="8102600" cy="810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-266700" y="5143500"/>
            <a:ext cx="11925300" cy="1192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09300" y="279400"/>
            <a:ext cx="4584700" cy="458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04800" y="2463800"/>
            <a:ext cx="4584700" cy="458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29600" y="2692400"/>
            <a:ext cx="4584700" cy="458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6700" y="1828800"/>
            <a:ext cx="10439400" cy="304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100" b="false" i="false" u="none" strike="noStrike" spc="-500">
                <a:solidFill>
                  <a:srgbClr val="F6F6F6"/>
                </a:solidFill>
                <a:latin typeface="Gmarket Sans Light"/>
              </a:rPr>
              <a:t>05</a:t>
            </a:r>
            <a:r>
              <a:rPr lang="ko-KR" sz="13100" b="false" i="false" u="none" strike="noStrike" spc="-500">
                <a:solidFill>
                  <a:srgbClr val="F6F6F6"/>
                </a:solidFill>
                <a:ea typeface="Gmarket Sans Light"/>
              </a:rPr>
              <a:t>조</a:t>
            </a:r>
            <a:r>
              <a:rPr lang="en-US" sz="13100" b="false" i="false" u="none" strike="noStrike" spc="-500">
                <a:solidFill>
                  <a:srgbClr val="F6F6F6"/>
                </a:solidFill>
                <a:latin typeface="Gmarket Sans Light"/>
              </a:rPr>
              <a:t> P4J1</a:t>
            </a:r>
          </a:p>
          <a:p>
            <a:pPr algn="l" lvl="0">
              <a:lnSpc>
                <a:spcPct val="76360"/>
              </a:lnSpc>
            </a:pPr>
            <a:r>
              <a:rPr lang="ko-KR" sz="13100" b="false" i="false" u="none" strike="noStrike" spc="-500">
                <a:solidFill>
                  <a:srgbClr val="F6F6F6"/>
                </a:solidFill>
                <a:ea typeface="Gmarket Sans Light"/>
              </a:rPr>
              <a:t>피사제일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700" y="4965700"/>
            <a:ext cx="5829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900" b="false" i="false" u="none" strike="noStrike">
                <a:solidFill>
                  <a:srgbClr val="F6F6F6"/>
                </a:solidFill>
                <a:latin typeface="Pretendard Regular"/>
              </a:rPr>
              <a:t>#SPARTA #REACT #P #J #GIT_SO_HARD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88500" y="5397500"/>
            <a:ext cx="4584700" cy="458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5397500"/>
            <a:ext cx="45847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31300" y="2222500"/>
            <a:ext cx="9740900" cy="10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2717800"/>
            <a:ext cx="673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3517900"/>
            <a:ext cx="97409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4013200"/>
            <a:ext cx="6731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4800600"/>
            <a:ext cx="97409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5295900"/>
            <a:ext cx="673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31300" y="6083300"/>
            <a:ext cx="97409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42500" y="6578600"/>
            <a:ext cx="6731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90800" y="3568700"/>
            <a:ext cx="5549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2000" b="false" i="false" u="none" strike="noStrike" spc="-200">
                <a:solidFill>
                  <a:srgbClr val="F6F6F6"/>
                </a:solidFill>
                <a:latin typeface="Gmarket Sans Light"/>
              </a:rPr>
              <a:t>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2400" y="5372100"/>
            <a:ext cx="5461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목차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설명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52100" y="25019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팀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600" y="25527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 spc="200">
                <a:solidFill>
                  <a:srgbClr val="162A34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2100" y="37846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WBS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600" y="3835400"/>
            <a:ext cx="50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2100" y="50673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웹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페이지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600" y="51181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52100" y="63500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어려웠던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600" y="64008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340600"/>
            <a:ext cx="97409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9855200" y="7835900"/>
            <a:ext cx="6731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464800" y="76073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2300" y="76581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57300" y="65405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500">
                <a:solidFill>
                  <a:srgbClr val="5EC7BC"/>
                </a:solidFill>
                <a:ea typeface="Gmarket Sans Bold"/>
              </a:rPr>
              <a:t>팀</a:t>
            </a:r>
            <a:r>
              <a:rPr lang="en-US" sz="5800" b="false" i="false" u="none" strike="noStrike" spc="-500">
                <a:solidFill>
                  <a:srgbClr val="5EC7BC"/>
                </a:solidFill>
                <a:latin typeface="Gmarket Sans Bold"/>
              </a:rPr>
              <a:t> </a:t>
            </a:r>
            <a:r>
              <a:rPr lang="ko-KR" sz="5800" b="false" i="false" u="none" strike="noStrike" spc="-500">
                <a:solidFill>
                  <a:srgbClr val="5EC7BC"/>
                </a:solidFill>
                <a:ea typeface="Gmarket Sans Bold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2700" y="75438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#MBTI  #P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만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4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명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#J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가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1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7899400"/>
            <a:ext cx="61722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57300" y="7924800"/>
            <a:ext cx="6350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500" b="false" i="false" u="none" strike="noStrike" spc="-600">
                <a:solidFill>
                  <a:srgbClr val="F6F6F6"/>
                </a:solidFill>
                <a:latin typeface="Gmarket Sans Light"/>
              </a:rPr>
              <a:t>P4J1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400" y="8851900"/>
            <a:ext cx="661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BMTI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중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P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만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4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명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J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명인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!,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피사제일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</a:t>
            </a:r>
          </a:p>
          <a:p>
            <a:pPr algn="l" lvl="0">
              <a:lnSpc>
                <a:spcPct val="95449"/>
              </a:lnSpc>
            </a:pP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무더운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여름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코딩으로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잠시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있는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피서지를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연상시키기도합니다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81900" y="5270500"/>
            <a:ext cx="3937000" cy="393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8597900" y="9550400"/>
            <a:ext cx="2667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708900" y="93980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유인철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1600" y="93980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INFJ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팀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내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유일한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J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37700" y="-381000"/>
            <a:ext cx="3975100" cy="3975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0236200" y="3924300"/>
            <a:ext cx="2667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359900" y="37592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김경혜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29900" y="37592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INTP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코딩을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읽는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자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!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52500" y="1854200"/>
            <a:ext cx="3568700" cy="3568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4541500" y="5715000"/>
            <a:ext cx="266700" cy="25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652500" y="55499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이석원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2500" y="55499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ISTP  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코딩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신생아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31600" y="5384800"/>
            <a:ext cx="3746500" cy="3746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12776200" y="9448800"/>
            <a:ext cx="2667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899900" y="92837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이예람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69900" y="9283700"/>
            <a:ext cx="394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INFP     P4J1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의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팀장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30900" y="1447800"/>
            <a:ext cx="3746500" cy="3746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5905500" y="5473700"/>
            <a:ext cx="266700" cy="254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5041900" y="5308600"/>
            <a:ext cx="2717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F6F6F6"/>
                </a:solidFill>
                <a:ea typeface="Gmarket Sans Medium"/>
              </a:rPr>
              <a:t>이원빈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73800" y="5308600"/>
            <a:ext cx="4826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INTP   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모르는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만큼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시간을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 </a:t>
            </a:r>
            <a:r>
              <a:rPr lang="ko-KR" sz="2100" b="false" i="false" u="none" strike="noStrike" spc="-200">
                <a:solidFill>
                  <a:srgbClr val="F6F6F6"/>
                </a:solidFill>
                <a:ea typeface="Gmarket Sans Light"/>
              </a:rPr>
              <a:t>갈아넣겠습니다</a:t>
            </a:r>
            <a:r>
              <a:rPr lang="en-US" sz="2100" b="false" i="false" u="none" strike="noStrike" spc="-200">
                <a:solidFill>
                  <a:srgbClr val="F6F6F6"/>
                </a:solidFill>
                <a:latin typeface="Gmarket Sans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8200" y="3200400"/>
            <a:ext cx="42037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19300" y="952500"/>
            <a:ext cx="54610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800" b="false" i="false" u="none" strike="noStrike" spc="-600">
                <a:solidFill>
                  <a:srgbClr val="FFFFFF"/>
                </a:solidFill>
                <a:latin typeface="Gmarket Sans Bold"/>
              </a:rPr>
              <a:t>WBS </a:t>
            </a:r>
          </a:p>
          <a:p>
            <a:pPr algn="l" lvl="0">
              <a:lnSpc>
                <a:spcPct val="95449"/>
              </a:lnSpc>
            </a:pPr>
            <a:r>
              <a:rPr lang="en-US" sz="5800" b="false" i="false" u="none" strike="noStrike" spc="-600">
                <a:solidFill>
                  <a:srgbClr val="FFFFFF"/>
                </a:solidFill>
                <a:latin typeface="Gmarket Sans Bold"/>
              </a:rPr>
              <a:t>&amp; TASKS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70100" y="40894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이석원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3200" y="3784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이원빈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6718300"/>
            <a:ext cx="3009900" cy="300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13200" y="7327900"/>
            <a:ext cx="3048000" cy="236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13200" y="8318500"/>
            <a:ext cx="1371600" cy="137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41800" y="8077200"/>
            <a:ext cx="2540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81600" y="7594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유인철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4900" y="8394700"/>
            <a:ext cx="3708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 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이미지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슬라이드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  </a:t>
            </a:r>
          </a:p>
          <a:p>
            <a:pPr algn="ctr" lvl="0">
              <a:lnSpc>
                <a:spcPct val="147740"/>
              </a:lnSpc>
            </a:pP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상단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바</a:t>
            </a:r>
            <a:r>
              <a:rPr lang="en-US" sz="21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1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97100" y="4152900"/>
            <a:ext cx="2768600" cy="276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3924300"/>
            <a:ext cx="3048000" cy="236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25500" y="4914900"/>
            <a:ext cx="1371600" cy="1371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938000" y="4991100"/>
            <a:ext cx="295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조원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소개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프레임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  <a:p>
            <a:pPr algn="ctr" lvl="0">
              <a:lnSpc>
                <a:spcPct val="147740"/>
              </a:lnSpc>
            </a:pP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 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발표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41200" y="4584700"/>
            <a:ext cx="25400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081000" y="41021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이석원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32800" y="6807200"/>
            <a:ext cx="3009900" cy="300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22100" y="7137400"/>
            <a:ext cx="3048000" cy="236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22100" y="8128000"/>
            <a:ext cx="1371600" cy="137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50700" y="7886700"/>
            <a:ext cx="25400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890500" y="74041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이예람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22100" y="8191500"/>
            <a:ext cx="295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이모지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반응</a:t>
            </a:r>
          </a:p>
          <a:p>
            <a:pPr algn="ctr" lvl="0">
              <a:lnSpc>
                <a:spcPct val="147740"/>
              </a:lnSpc>
            </a:pP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PPT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24600" y="3390900"/>
            <a:ext cx="3009900" cy="3009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6600" y="3911600"/>
            <a:ext cx="3048000" cy="2362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40300" y="4889500"/>
            <a:ext cx="1371600" cy="137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05200" y="4648200"/>
            <a:ext cx="2540000" cy="12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445000" y="41656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김경혜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02000" y="5207000"/>
            <a:ext cx="295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메인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프레임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34500" y="419100"/>
            <a:ext cx="3009900" cy="3009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482600"/>
            <a:ext cx="3048000" cy="2362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44400" y="1473200"/>
            <a:ext cx="1371600" cy="1371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1231900"/>
            <a:ext cx="2540000" cy="127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420600" y="1739900"/>
            <a:ext cx="295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7740"/>
              </a:lnSpc>
            </a:pP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댓글</a:t>
            </a:r>
            <a:r>
              <a:rPr lang="en-US" sz="2000" b="false" i="false" u="none" strike="noStrike" spc="-200">
                <a:solidFill>
                  <a:srgbClr val="162A34"/>
                </a:solidFill>
                <a:latin typeface="Gmarket Sans Medium"/>
              </a:rPr>
              <a:t> </a:t>
            </a:r>
            <a:r>
              <a:rPr lang="ko-KR" sz="2000" b="false" i="false" u="none" strike="noStrike" spc="-200">
                <a:solidFill>
                  <a:srgbClr val="162A34"/>
                </a:solidFill>
                <a:ea typeface="Gmarket Sans Medium"/>
              </a:rPr>
              <a:t>제작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65200" y="711200"/>
            <a:ext cx="698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1600" b="false" i="false" u="none" strike="noStrike" spc="-200">
                <a:solidFill>
                  <a:srgbClr val="162A34"/>
                </a:solidFill>
                <a:ea typeface="Gmarket Sans Bold"/>
              </a:rPr>
              <a:t>이원빈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20900" y="28067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웹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제작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역할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숨은고수</a:t>
            </a:r>
          </a:p>
        </p:txBody>
      </p:sp>
      <p:sp>
        <p:nvSpPr>
          <p:cNvPr name="TextBox 45" id="45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2057400"/>
            <a:ext cx="3835400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15900" y="0"/>
            <a:ext cx="43434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06600" y="12954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웹</a:t>
            </a:r>
            <a:r>
              <a:rPr lang="en-US" sz="5800" b="false" i="false" u="none" strike="noStrike" spc="-600">
                <a:solidFill>
                  <a:srgbClr val="F2D882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페이지</a:t>
            </a:r>
            <a:r>
              <a:rPr lang="en-US" sz="5800" b="false" i="false" u="none" strike="noStrike" spc="-600">
                <a:solidFill>
                  <a:srgbClr val="F2D882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F2D882"/>
                </a:solidFill>
                <a:ea typeface="Gmarket Sans Bold"/>
              </a:rPr>
              <a:t>소개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000" y="2311400"/>
            <a:ext cx="53086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자랑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자랑대회</a:t>
            </a: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 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공개처형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2717800"/>
            <a:ext cx="54483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05000" y="2908300"/>
            <a:ext cx="6616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P4J1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소개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페이지를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소개합니다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02700" y="508000"/>
            <a:ext cx="8013700" cy="4978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05000" y="1295400"/>
            <a:ext cx="80899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600">
                <a:solidFill>
                  <a:srgbClr val="5EC7BC"/>
                </a:solidFill>
                <a:ea typeface="Gmarket Sans Bold"/>
              </a:rPr>
              <a:t>어려웠던</a:t>
            </a:r>
            <a:r>
              <a:rPr lang="en-US" sz="5800" b="false" i="false" u="none" strike="noStrike" spc="-600">
                <a:solidFill>
                  <a:srgbClr val="5EC7BC"/>
                </a:solidFill>
                <a:latin typeface="Gmarket Sans Bold"/>
              </a:rPr>
              <a:t> </a:t>
            </a:r>
            <a:r>
              <a:rPr lang="ko-KR" sz="5800" b="false" i="false" u="none" strike="noStrike" spc="-600">
                <a:solidFill>
                  <a:srgbClr val="5EC7BC"/>
                </a:solidFill>
                <a:ea typeface="Gmarket Sans Bold"/>
              </a:rPr>
              <a:t>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" y="2311400"/>
            <a:ext cx="53086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#GIT_SO_HARD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49300" y="5143500"/>
            <a:ext cx="4241800" cy="476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3911600" y="9131300"/>
            <a:ext cx="15748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32000" y="5283200"/>
            <a:ext cx="5270500" cy="400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1409700" y="8623300"/>
            <a:ext cx="66675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5511800"/>
            <a:ext cx="4838700" cy="274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65800" y="6959600"/>
            <a:ext cx="3124200" cy="312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05000" y="2717800"/>
            <a:ext cx="5448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9829800" y="6921500"/>
            <a:ext cx="698500" cy="431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905000" y="2921000"/>
            <a:ext cx="6350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5500" b="false" i="false" u="none" strike="noStrike" spc="-600">
                <a:solidFill>
                  <a:srgbClr val="F6F6F6"/>
                </a:solidFill>
                <a:latin typeface="Gmarket Sans Light"/>
              </a:rPr>
              <a:t>GIT. </a:t>
            </a:r>
            <a:r>
              <a:rPr lang="ko-KR" sz="5500" b="false" i="false" u="none" strike="noStrike" spc="-600">
                <a:solidFill>
                  <a:srgbClr val="F6F6F6"/>
                </a:solidFill>
                <a:ea typeface="Gmarket Sans Light"/>
              </a:rPr>
              <a:t>친해지길바래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5800" y="3848100"/>
            <a:ext cx="661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GIT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GITHUB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병합에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있어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많은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오류와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충돌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....</a:t>
            </a:r>
          </a:p>
          <a:p>
            <a:pPr algn="l" lvl="0">
              <a:lnSpc>
                <a:spcPct val="95449"/>
              </a:lnSpc>
            </a:pP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1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타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강사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유인철님의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강의를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통해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함께</a:t>
            </a:r>
            <a:r>
              <a:rPr lang="en-US" sz="1700" b="false" i="false" u="none" strike="noStrike" spc="-100">
                <a:solidFill>
                  <a:srgbClr val="F6F6F6">
                    <a:alpha val="3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F6F6F6">
                    <a:alpha val="36863"/>
                  </a:srgbClr>
                </a:solidFill>
                <a:ea typeface="Pretendard Regular"/>
              </a:rPr>
              <a:t>해결해나갔습니다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889500"/>
            <a:ext cx="7620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62000" cy="514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06600" y="28575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42418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06600" y="56388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70231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06600" y="8445500"/>
            <a:ext cx="15036800" cy="1168400"/>
          </a:xfrm>
          <a:prstGeom prst="rect">
            <a:avLst/>
          </a:prstGeom>
          <a:effectLst>
            <a:outerShdw dir="2700000" dist="170506" blurRad="28803">
              <a:srgbClr val="000000">
                <a:alpha val="2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2006600" y="1295400"/>
            <a:ext cx="5461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5800" b="false" i="false" u="none" strike="noStrike" spc="-500">
                <a:solidFill>
                  <a:srgbClr val="EC7C6A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2000" y="2311400"/>
            <a:ext cx="28702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300" b="false" i="false" u="none" strike="noStrike" spc="100">
                <a:solidFill>
                  <a:srgbClr val="F6F6F6"/>
                </a:solidFill>
                <a:latin typeface="Gmarket Sans Medium"/>
              </a:rPr>
              <a:t>#</a:t>
            </a:r>
            <a:r>
              <a:rPr lang="ko-KR" sz="1300" b="false" i="false" u="none" strike="noStrike" spc="100">
                <a:solidFill>
                  <a:srgbClr val="F6F6F6"/>
                </a:solidFill>
                <a:ea typeface="Gmarket Sans Medium"/>
              </a:rPr>
              <a:t>각오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3340100" y="3911600"/>
            <a:ext cx="74168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SPARTA REACT 6TH MINI PROJECT</a:t>
            </a:r>
            <a:r>
              <a:rPr lang="en-US" sz="800" b="false" i="false" u="none" strike="noStrike" spc="500">
                <a:solidFill>
                  <a:srgbClr val="F6F6F6">
                    <a:alpha val="74902"/>
                  </a:srgbClr>
                </a:solidFill>
                <a:latin typeface="Gmarket Sans Medium"/>
              </a:rPr>
              <a:t> TEAM P4J1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7500" y="31750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이석원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목적지까지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도착하는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길을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찾을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아는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개발자가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되겠습니다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32100" y="4559300"/>
            <a:ext cx="13779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이원빈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저는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술자리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좋아합니다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.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여러분들과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친해져서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나중에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잔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수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있으면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좋겠어요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57500" y="59944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김경혜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ABCD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모르지만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코딩은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수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70200" y="73787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유인철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 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세상을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놀라게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할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준비가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되어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있습니다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0200" y="8712200"/>
            <a:ext cx="11671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이예람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    |     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무사히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살아서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캠프</a:t>
            </a:r>
            <a:r>
              <a:rPr lang="en-US" sz="2900" b="false" i="false" u="none" strike="noStrike" spc="-3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FFFFFF"/>
                </a:solidFill>
                <a:ea typeface="Gmarket Sans Bold"/>
              </a:rPr>
              <a:t>졸업하고싶어요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0">
            <a:off x="1282700" y="-6527800"/>
            <a:ext cx="11925300" cy="1192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3771900" y="-4686300"/>
            <a:ext cx="8102600" cy="810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76600" y="330200"/>
            <a:ext cx="2032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24200" y="3302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1422400"/>
            <a:ext cx="97409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1930400"/>
            <a:ext cx="673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717800"/>
            <a:ext cx="97409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3213100"/>
            <a:ext cx="6731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4000500"/>
            <a:ext cx="9740900" cy="10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4495800"/>
            <a:ext cx="6731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5283200"/>
            <a:ext cx="97409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5778500"/>
            <a:ext cx="6731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6578600"/>
            <a:ext cx="9740900" cy="101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7073900"/>
            <a:ext cx="6731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7861300"/>
            <a:ext cx="97409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9855200" y="8356600"/>
            <a:ext cx="6731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18900000">
            <a:off x="-2730500" y="2844800"/>
            <a:ext cx="4635500" cy="4635500"/>
          </a:xfrm>
          <a:prstGeom prst="rect">
            <a:avLst/>
          </a:prstGeom>
          <a:effectLst>
            <a:outerShdw dir="5400000" dist="534332" blurRad="213576">
              <a:srgbClr val="000000">
                <a:alpha val="21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2667000" y="2641600"/>
            <a:ext cx="15748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70700" y="3543300"/>
            <a:ext cx="5461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>
            <a:alphaModFix amt="27000"/>
          </a:blip>
          <a:stretch>
            <a:fillRect/>
          </a:stretch>
        </p:blipFill>
        <p:spPr>
          <a:xfrm rot="0">
            <a:off x="2667000" y="8267700"/>
            <a:ext cx="5473700" cy="5219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256000" y="355600"/>
            <a:ext cx="17526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100" b="false" i="false" u="none" strike="noStrike" spc="200">
                <a:solidFill>
                  <a:srgbClr val="F6F6F6"/>
                </a:solidFill>
                <a:latin typeface="Gmarket Sans Bold"/>
              </a:rPr>
              <a:t>MIR</a:t>
            </a:r>
            <a:r>
              <a:rPr lang="en-US" sz="1100" b="false" i="false" u="none" strike="noStrike" spc="700">
                <a:solidFill>
                  <a:srgbClr val="F6F6F6"/>
                </a:solidFill>
                <a:latin typeface="Gmarket Sans Bold"/>
              </a:rPr>
              <a:t>I</a:t>
            </a:r>
            <a:r>
              <a:rPr lang="en-US" sz="1100" b="false" i="false" u="none" strike="noStrike" spc="200">
                <a:solidFill>
                  <a:srgbClr val="F6F6F6"/>
                </a:solidFill>
                <a:latin typeface="Gmarket Sans Medium"/>
              </a:rPr>
              <a:t>COMMERCE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0800" y="3568700"/>
            <a:ext cx="5549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2000" b="false" i="false" u="none" strike="noStrike" spc="-200">
                <a:solidFill>
                  <a:srgbClr val="F6F6F6"/>
                </a:solidFill>
                <a:latin typeface="Gmarket Sans Light"/>
              </a:rPr>
              <a:t>Index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92400" y="5372100"/>
            <a:ext cx="5461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상반기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미리웹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콘텐츠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인사이트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Regular"/>
              </a:rPr>
              <a:t>보고서</a:t>
            </a:r>
            <a:r>
              <a:rPr lang="en-US" sz="1800" b="false" i="false" u="none" strike="noStrike">
                <a:solidFill>
                  <a:srgbClr val="F6F6F6">
                    <a:alpha val="63922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6F6F6">
                    <a:alpha val="63922"/>
                  </a:srgbClr>
                </a:solidFill>
                <a:ea typeface="Pretendard SemiBold"/>
              </a:rPr>
              <a:t>목차보기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05100" y="5803900"/>
            <a:ext cx="7137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800" b="false" i="false" u="none" strike="noStrike">
                <a:solidFill>
                  <a:srgbClr val="F6F6F6">
                    <a:alpha val="21961"/>
                  </a:srgbClr>
                </a:solidFill>
                <a:latin typeface="Gmarket Sans Medium"/>
              </a:rPr>
              <a:t>Praesent a lobortis libero, a interdum tellus. Morbi velit ipsor non, semper id sem. </a:t>
            </a:r>
          </a:p>
          <a:p>
            <a:pPr algn="l" lvl="0">
              <a:lnSpc>
                <a:spcPct val="117029"/>
              </a:lnSpc>
            </a:pPr>
            <a:r>
              <a:rPr lang="en-US" sz="800" b="false" i="false" u="none" strike="noStrike">
                <a:solidFill>
                  <a:srgbClr val="F6F6F6">
                    <a:alpha val="21961"/>
                  </a:srgbClr>
                </a:solidFill>
                <a:latin typeface="Gmarket Sans Medium"/>
              </a:rPr>
              <a:t>Donec et vehicula elit. Integer a luctus urna, sit amet convallis mauris. Nullam bibendum sagittis </a:t>
            </a:r>
          </a:p>
          <a:p>
            <a:pPr algn="l" lvl="0">
              <a:lnSpc>
                <a:spcPct val="117029"/>
              </a:lnSpc>
            </a:pPr>
            <a:r>
              <a:rPr lang="en-US" sz="800" b="false" i="false" u="none" strike="noStrike">
                <a:solidFill>
                  <a:srgbClr val="F6F6F6">
                    <a:alpha val="21961"/>
                  </a:srgbClr>
                </a:solidFill>
                <a:latin typeface="Gmarket Sans Medium"/>
              </a:rPr>
              <a:t>eget vestibulum dolor venenatis. Nam luctus libero vitae imperdiet 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64800" y="17018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주요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콘텐츠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소개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55600" y="1854200"/>
            <a:ext cx="4572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타이틀에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대한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간략한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설명을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입력해주세요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12300" y="17526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 spc="200">
                <a:solidFill>
                  <a:srgbClr val="162A34"/>
                </a:solidFill>
                <a:latin typeface="Gmarket Sans Medium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64800" y="29845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성과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지표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평가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0000" y="3149600"/>
            <a:ext cx="4572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타이틀에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대한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간략한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설명을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입력해주세요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12300" y="3035300"/>
            <a:ext cx="508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64800" y="42672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결과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확인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76100" y="4432300"/>
            <a:ext cx="4572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타이틀에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대한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간략한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설명을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입력해주세요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12300" y="43180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64800" y="55626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인사이트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분석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11100" y="5715000"/>
            <a:ext cx="4572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타이틀에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대한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간략한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설명을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>
                    <a:alpha val="87843"/>
                  </a:srgbClr>
                </a:solidFill>
                <a:ea typeface="Pretendard Regular"/>
              </a:rPr>
              <a:t>입력해주세요</a:t>
            </a:r>
            <a:r>
              <a:rPr lang="en-US" sz="1400" b="false" i="false" u="none" strike="noStrike" spc="-100">
                <a:solidFill>
                  <a:srgbClr val="F6F6F6">
                    <a:alpha val="87843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12300" y="56134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64800" y="68453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추가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적용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사항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12300" y="68961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64800" y="8128000"/>
            <a:ext cx="340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목표</a:t>
            </a:r>
            <a:r>
              <a:rPr lang="en-US" sz="2900" b="false" i="false" u="none" strike="noStrike" spc="-300">
                <a:solidFill>
                  <a:srgbClr val="162A34"/>
                </a:solidFill>
                <a:latin typeface="Gmarket Sans Bold"/>
              </a:rPr>
              <a:t> </a:t>
            </a:r>
            <a:r>
              <a:rPr lang="ko-KR" sz="2900" b="false" i="false" u="none" strike="noStrike" spc="-300">
                <a:solidFill>
                  <a:srgbClr val="162A34"/>
                </a:solidFill>
                <a:ea typeface="Gmarket Sans Bold"/>
              </a:rPr>
              <a:t>조정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63400" y="8293100"/>
            <a:ext cx="4572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타이틀에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대한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간략한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설명을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 </a:t>
            </a:r>
            <a:r>
              <a:rPr lang="ko-KR" sz="1400" b="false" i="false" u="none" strike="noStrike" spc="-100">
                <a:solidFill>
                  <a:srgbClr val="F6F6F6"/>
                </a:solidFill>
                <a:ea typeface="Pretendard Regular"/>
              </a:rPr>
              <a:t>입력해주세요</a:t>
            </a:r>
            <a:r>
              <a:rPr lang="en-US" sz="1400" b="false" i="false" u="none" strike="noStrike" spc="-100">
                <a:solidFill>
                  <a:srgbClr val="F6F6F6"/>
                </a:solidFill>
                <a:latin typeface="Pretendard Regular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12300" y="8178800"/>
            <a:ext cx="72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162A34"/>
                </a:solidFill>
                <a:latin typeface="Gmarket Sans Medium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